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2" r:id="rId6"/>
    <p:sldId id="263" r:id="rId7"/>
    <p:sldId id="270" r:id="rId8"/>
    <p:sldId id="264" r:id="rId9"/>
    <p:sldId id="271"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1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1C0A27-1386-4BA4-9613-AD374E49374D}"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65841315-7998-4D1A-A2C2-742CA3D13769}">
      <dgm:prSet phldrT="[Text]"/>
      <dgm:spPr/>
      <dgm:t>
        <a:bodyPr/>
        <a:lstStyle/>
        <a:p>
          <a:r>
            <a:rPr lang="en-US" dirty="0" smtClean="0"/>
            <a:t>Set learning objectives &amp; benchmarks</a:t>
          </a:r>
          <a:endParaRPr lang="en-US" dirty="0"/>
        </a:p>
      </dgm:t>
    </dgm:pt>
    <dgm:pt modelId="{27B336DB-1561-43E0-B2C7-9A6307DB7E26}" type="parTrans" cxnId="{59CF1207-4507-4C0B-BBB8-8E00DDF6FDCD}">
      <dgm:prSet/>
      <dgm:spPr/>
      <dgm:t>
        <a:bodyPr/>
        <a:lstStyle/>
        <a:p>
          <a:endParaRPr lang="en-US"/>
        </a:p>
      </dgm:t>
    </dgm:pt>
    <dgm:pt modelId="{D29525C1-C202-4ADC-9C2A-EBA0A2A12F22}" type="sibTrans" cxnId="{59CF1207-4507-4C0B-BBB8-8E00DDF6FDCD}">
      <dgm:prSet/>
      <dgm:spPr/>
      <dgm:t>
        <a:bodyPr/>
        <a:lstStyle/>
        <a:p>
          <a:endParaRPr lang="en-US"/>
        </a:p>
      </dgm:t>
    </dgm:pt>
    <dgm:pt modelId="{2DCEB2A2-66C1-447E-9E52-5384480A6501}">
      <dgm:prSet phldrT="[Text]"/>
      <dgm:spPr/>
      <dgm:t>
        <a:bodyPr/>
        <a:lstStyle/>
        <a:p>
          <a:r>
            <a:rPr lang="en-US" dirty="0" smtClean="0"/>
            <a:t>Select assessment tool</a:t>
          </a:r>
          <a:endParaRPr lang="en-US" dirty="0"/>
        </a:p>
      </dgm:t>
    </dgm:pt>
    <dgm:pt modelId="{62498B3F-A7DF-480E-8D08-2372038AE253}" type="parTrans" cxnId="{782482BF-AA63-40BB-A3B7-B4CE87AC1882}">
      <dgm:prSet/>
      <dgm:spPr/>
      <dgm:t>
        <a:bodyPr/>
        <a:lstStyle/>
        <a:p>
          <a:endParaRPr lang="en-US"/>
        </a:p>
      </dgm:t>
    </dgm:pt>
    <dgm:pt modelId="{DE96EC40-EA23-4051-9F76-025DCE755C86}" type="sibTrans" cxnId="{782482BF-AA63-40BB-A3B7-B4CE87AC1882}">
      <dgm:prSet/>
      <dgm:spPr/>
      <dgm:t>
        <a:bodyPr/>
        <a:lstStyle/>
        <a:p>
          <a:endParaRPr lang="en-US"/>
        </a:p>
      </dgm:t>
    </dgm:pt>
    <dgm:pt modelId="{4AEC74C5-9E2A-4E48-B363-DEACCDFE3147}">
      <dgm:prSet phldrT="[Text]"/>
      <dgm:spPr/>
      <dgm:t>
        <a:bodyPr/>
        <a:lstStyle/>
        <a:p>
          <a:r>
            <a:rPr lang="en-US" dirty="0" smtClean="0"/>
            <a:t>Teach</a:t>
          </a:r>
          <a:endParaRPr lang="en-US" dirty="0"/>
        </a:p>
      </dgm:t>
    </dgm:pt>
    <dgm:pt modelId="{B604B973-75D1-4A42-A5D4-47C63E2830E5}" type="parTrans" cxnId="{FE2A0698-8191-4CED-AC1A-952555060355}">
      <dgm:prSet/>
      <dgm:spPr/>
      <dgm:t>
        <a:bodyPr/>
        <a:lstStyle/>
        <a:p>
          <a:endParaRPr lang="en-US"/>
        </a:p>
      </dgm:t>
    </dgm:pt>
    <dgm:pt modelId="{88164264-5897-40F7-8C9D-EBFB6EF7692C}" type="sibTrans" cxnId="{FE2A0698-8191-4CED-AC1A-952555060355}">
      <dgm:prSet/>
      <dgm:spPr/>
      <dgm:t>
        <a:bodyPr/>
        <a:lstStyle/>
        <a:p>
          <a:endParaRPr lang="en-US"/>
        </a:p>
      </dgm:t>
    </dgm:pt>
    <dgm:pt modelId="{28A4E971-0F03-4B3A-815C-1E4D8B47BB10}">
      <dgm:prSet phldrT="[Text]"/>
      <dgm:spPr/>
      <dgm:t>
        <a:bodyPr/>
        <a:lstStyle/>
        <a:p>
          <a:r>
            <a:rPr lang="en-US" dirty="0" smtClean="0"/>
            <a:t>Gather &amp; analyze data to assess effectiveness</a:t>
          </a:r>
          <a:endParaRPr lang="en-US" dirty="0"/>
        </a:p>
      </dgm:t>
    </dgm:pt>
    <dgm:pt modelId="{3D5D2F4F-4936-4E24-A427-64E87C4ED1CF}" type="parTrans" cxnId="{E0FAAB11-44C7-4DAD-87E0-20E9DBA9CBC3}">
      <dgm:prSet/>
      <dgm:spPr/>
      <dgm:t>
        <a:bodyPr/>
        <a:lstStyle/>
        <a:p>
          <a:endParaRPr lang="en-US"/>
        </a:p>
      </dgm:t>
    </dgm:pt>
    <dgm:pt modelId="{67DD946A-42F5-44AB-99D1-2972C717A87D}" type="sibTrans" cxnId="{E0FAAB11-44C7-4DAD-87E0-20E9DBA9CBC3}">
      <dgm:prSet/>
      <dgm:spPr/>
      <dgm:t>
        <a:bodyPr/>
        <a:lstStyle/>
        <a:p>
          <a:endParaRPr lang="en-US"/>
        </a:p>
      </dgm:t>
    </dgm:pt>
    <dgm:pt modelId="{2E26ECC2-DBC1-46E2-B9C6-1787A33207D5}">
      <dgm:prSet phldrT="[Text]"/>
      <dgm:spPr/>
      <dgm:t>
        <a:bodyPr/>
        <a:lstStyle/>
        <a:p>
          <a:r>
            <a:rPr lang="en-US" dirty="0" smtClean="0"/>
            <a:t>Make revisions</a:t>
          </a:r>
          <a:endParaRPr lang="en-US" dirty="0"/>
        </a:p>
      </dgm:t>
    </dgm:pt>
    <dgm:pt modelId="{31D98246-4349-4F7A-A089-6A379CC9D81C}" type="parTrans" cxnId="{2DF157E6-7029-4A37-BAE9-D165AD20816D}">
      <dgm:prSet/>
      <dgm:spPr/>
      <dgm:t>
        <a:bodyPr/>
        <a:lstStyle/>
        <a:p>
          <a:endParaRPr lang="en-US"/>
        </a:p>
      </dgm:t>
    </dgm:pt>
    <dgm:pt modelId="{4E532A62-19F4-4110-867A-CB96DCDCE8D2}" type="sibTrans" cxnId="{2DF157E6-7029-4A37-BAE9-D165AD20816D}">
      <dgm:prSet/>
      <dgm:spPr/>
      <dgm:t>
        <a:bodyPr/>
        <a:lstStyle/>
        <a:p>
          <a:endParaRPr lang="en-US"/>
        </a:p>
      </dgm:t>
    </dgm:pt>
    <dgm:pt modelId="{C819CA55-2799-4BCD-8E37-7119BDE0028C}" type="pres">
      <dgm:prSet presAssocID="{341C0A27-1386-4BA4-9613-AD374E49374D}" presName="cycle" presStyleCnt="0">
        <dgm:presLayoutVars>
          <dgm:dir/>
          <dgm:resizeHandles val="exact"/>
        </dgm:presLayoutVars>
      </dgm:prSet>
      <dgm:spPr/>
      <dgm:t>
        <a:bodyPr/>
        <a:lstStyle/>
        <a:p>
          <a:endParaRPr lang="en-US"/>
        </a:p>
      </dgm:t>
    </dgm:pt>
    <dgm:pt modelId="{83B878A4-DC07-4D41-9FC3-AF2E1D25EE41}" type="pres">
      <dgm:prSet presAssocID="{65841315-7998-4D1A-A2C2-742CA3D13769}" presName="dummy" presStyleCnt="0"/>
      <dgm:spPr/>
    </dgm:pt>
    <dgm:pt modelId="{47897507-7A83-4F5B-B695-D2F70D908606}" type="pres">
      <dgm:prSet presAssocID="{65841315-7998-4D1A-A2C2-742CA3D13769}" presName="node" presStyleLbl="revTx" presStyleIdx="0" presStyleCnt="5">
        <dgm:presLayoutVars>
          <dgm:bulletEnabled val="1"/>
        </dgm:presLayoutVars>
      </dgm:prSet>
      <dgm:spPr/>
      <dgm:t>
        <a:bodyPr/>
        <a:lstStyle/>
        <a:p>
          <a:endParaRPr lang="en-US"/>
        </a:p>
      </dgm:t>
    </dgm:pt>
    <dgm:pt modelId="{2B7A3424-BBA5-436F-B67E-BA6E47A3C994}" type="pres">
      <dgm:prSet presAssocID="{D29525C1-C202-4ADC-9C2A-EBA0A2A12F22}" presName="sibTrans" presStyleLbl="node1" presStyleIdx="0" presStyleCnt="5"/>
      <dgm:spPr/>
      <dgm:t>
        <a:bodyPr/>
        <a:lstStyle/>
        <a:p>
          <a:endParaRPr lang="en-US"/>
        </a:p>
      </dgm:t>
    </dgm:pt>
    <dgm:pt modelId="{72E6041F-5F80-4678-AC08-3FD6D89A3A22}" type="pres">
      <dgm:prSet presAssocID="{2DCEB2A2-66C1-447E-9E52-5384480A6501}" presName="dummy" presStyleCnt="0"/>
      <dgm:spPr/>
    </dgm:pt>
    <dgm:pt modelId="{288682EF-E2A1-4B54-BB27-2D3F6B84DF6C}" type="pres">
      <dgm:prSet presAssocID="{2DCEB2A2-66C1-447E-9E52-5384480A6501}" presName="node" presStyleLbl="revTx" presStyleIdx="1" presStyleCnt="5">
        <dgm:presLayoutVars>
          <dgm:bulletEnabled val="1"/>
        </dgm:presLayoutVars>
      </dgm:prSet>
      <dgm:spPr/>
      <dgm:t>
        <a:bodyPr/>
        <a:lstStyle/>
        <a:p>
          <a:endParaRPr lang="en-US"/>
        </a:p>
      </dgm:t>
    </dgm:pt>
    <dgm:pt modelId="{2DDB4797-C4E4-40E3-8392-D4027D02EFE4}" type="pres">
      <dgm:prSet presAssocID="{DE96EC40-EA23-4051-9F76-025DCE755C86}" presName="sibTrans" presStyleLbl="node1" presStyleIdx="1" presStyleCnt="5"/>
      <dgm:spPr/>
      <dgm:t>
        <a:bodyPr/>
        <a:lstStyle/>
        <a:p>
          <a:endParaRPr lang="en-US"/>
        </a:p>
      </dgm:t>
    </dgm:pt>
    <dgm:pt modelId="{A1BBB963-02C9-4B7F-8753-E35321773A72}" type="pres">
      <dgm:prSet presAssocID="{4AEC74C5-9E2A-4E48-B363-DEACCDFE3147}" presName="dummy" presStyleCnt="0"/>
      <dgm:spPr/>
    </dgm:pt>
    <dgm:pt modelId="{5598F1A5-04AB-4980-A008-588313CF9127}" type="pres">
      <dgm:prSet presAssocID="{4AEC74C5-9E2A-4E48-B363-DEACCDFE3147}" presName="node" presStyleLbl="revTx" presStyleIdx="2" presStyleCnt="5">
        <dgm:presLayoutVars>
          <dgm:bulletEnabled val="1"/>
        </dgm:presLayoutVars>
      </dgm:prSet>
      <dgm:spPr/>
      <dgm:t>
        <a:bodyPr/>
        <a:lstStyle/>
        <a:p>
          <a:endParaRPr lang="en-US"/>
        </a:p>
      </dgm:t>
    </dgm:pt>
    <dgm:pt modelId="{4B9F89A1-7AD4-45C0-A2B6-EC6F821BCB02}" type="pres">
      <dgm:prSet presAssocID="{88164264-5897-40F7-8C9D-EBFB6EF7692C}" presName="sibTrans" presStyleLbl="node1" presStyleIdx="2" presStyleCnt="5"/>
      <dgm:spPr/>
      <dgm:t>
        <a:bodyPr/>
        <a:lstStyle/>
        <a:p>
          <a:endParaRPr lang="en-US"/>
        </a:p>
      </dgm:t>
    </dgm:pt>
    <dgm:pt modelId="{20765DA4-A6E3-4F77-853A-50086E2A0155}" type="pres">
      <dgm:prSet presAssocID="{28A4E971-0F03-4B3A-815C-1E4D8B47BB10}" presName="dummy" presStyleCnt="0"/>
      <dgm:spPr/>
    </dgm:pt>
    <dgm:pt modelId="{A578113F-81D5-4106-82E5-EEEF182B1108}" type="pres">
      <dgm:prSet presAssocID="{28A4E971-0F03-4B3A-815C-1E4D8B47BB10}" presName="node" presStyleLbl="revTx" presStyleIdx="3" presStyleCnt="5">
        <dgm:presLayoutVars>
          <dgm:bulletEnabled val="1"/>
        </dgm:presLayoutVars>
      </dgm:prSet>
      <dgm:spPr/>
      <dgm:t>
        <a:bodyPr/>
        <a:lstStyle/>
        <a:p>
          <a:endParaRPr lang="en-US"/>
        </a:p>
      </dgm:t>
    </dgm:pt>
    <dgm:pt modelId="{6C77AAB4-C561-4C78-BAC5-BCF85C1DD184}" type="pres">
      <dgm:prSet presAssocID="{67DD946A-42F5-44AB-99D1-2972C717A87D}" presName="sibTrans" presStyleLbl="node1" presStyleIdx="3" presStyleCnt="5"/>
      <dgm:spPr/>
      <dgm:t>
        <a:bodyPr/>
        <a:lstStyle/>
        <a:p>
          <a:endParaRPr lang="en-US"/>
        </a:p>
      </dgm:t>
    </dgm:pt>
    <dgm:pt modelId="{07855053-111B-47FA-B063-DE46BE34CD4C}" type="pres">
      <dgm:prSet presAssocID="{2E26ECC2-DBC1-46E2-B9C6-1787A33207D5}" presName="dummy" presStyleCnt="0"/>
      <dgm:spPr/>
    </dgm:pt>
    <dgm:pt modelId="{B06F24A7-03AA-45A7-B45D-7C39DA9F73F6}" type="pres">
      <dgm:prSet presAssocID="{2E26ECC2-DBC1-46E2-B9C6-1787A33207D5}" presName="node" presStyleLbl="revTx" presStyleIdx="4" presStyleCnt="5">
        <dgm:presLayoutVars>
          <dgm:bulletEnabled val="1"/>
        </dgm:presLayoutVars>
      </dgm:prSet>
      <dgm:spPr/>
      <dgm:t>
        <a:bodyPr/>
        <a:lstStyle/>
        <a:p>
          <a:endParaRPr lang="en-US"/>
        </a:p>
      </dgm:t>
    </dgm:pt>
    <dgm:pt modelId="{61F6A3AC-6EA6-4FA3-AFF8-A3E3EDD22BF8}" type="pres">
      <dgm:prSet presAssocID="{4E532A62-19F4-4110-867A-CB96DCDCE8D2}" presName="sibTrans" presStyleLbl="node1" presStyleIdx="4" presStyleCnt="5"/>
      <dgm:spPr/>
      <dgm:t>
        <a:bodyPr/>
        <a:lstStyle/>
        <a:p>
          <a:endParaRPr lang="en-US"/>
        </a:p>
      </dgm:t>
    </dgm:pt>
  </dgm:ptLst>
  <dgm:cxnLst>
    <dgm:cxn modelId="{E0FAAB11-44C7-4DAD-87E0-20E9DBA9CBC3}" srcId="{341C0A27-1386-4BA4-9613-AD374E49374D}" destId="{28A4E971-0F03-4B3A-815C-1E4D8B47BB10}" srcOrd="3" destOrd="0" parTransId="{3D5D2F4F-4936-4E24-A427-64E87C4ED1CF}" sibTransId="{67DD946A-42F5-44AB-99D1-2972C717A87D}"/>
    <dgm:cxn modelId="{59CF1207-4507-4C0B-BBB8-8E00DDF6FDCD}" srcId="{341C0A27-1386-4BA4-9613-AD374E49374D}" destId="{65841315-7998-4D1A-A2C2-742CA3D13769}" srcOrd="0" destOrd="0" parTransId="{27B336DB-1561-43E0-B2C7-9A6307DB7E26}" sibTransId="{D29525C1-C202-4ADC-9C2A-EBA0A2A12F22}"/>
    <dgm:cxn modelId="{E4A10A00-4F5E-48A8-8C64-4011A3386FFF}" type="presOf" srcId="{2E26ECC2-DBC1-46E2-B9C6-1787A33207D5}" destId="{B06F24A7-03AA-45A7-B45D-7C39DA9F73F6}" srcOrd="0" destOrd="0" presId="urn:microsoft.com/office/officeart/2005/8/layout/cycle1"/>
    <dgm:cxn modelId="{819A57A7-2161-448D-96AD-281474840844}" type="presOf" srcId="{D29525C1-C202-4ADC-9C2A-EBA0A2A12F22}" destId="{2B7A3424-BBA5-436F-B67E-BA6E47A3C994}" srcOrd="0" destOrd="0" presId="urn:microsoft.com/office/officeart/2005/8/layout/cycle1"/>
    <dgm:cxn modelId="{DB66A8E5-065D-4C4E-BB5D-448238E371B8}" type="presOf" srcId="{341C0A27-1386-4BA4-9613-AD374E49374D}" destId="{C819CA55-2799-4BCD-8E37-7119BDE0028C}" srcOrd="0" destOrd="0" presId="urn:microsoft.com/office/officeart/2005/8/layout/cycle1"/>
    <dgm:cxn modelId="{1D4C31A7-B57C-4FF7-8066-3803615E9093}" type="presOf" srcId="{28A4E971-0F03-4B3A-815C-1E4D8B47BB10}" destId="{A578113F-81D5-4106-82E5-EEEF182B1108}" srcOrd="0" destOrd="0" presId="urn:microsoft.com/office/officeart/2005/8/layout/cycle1"/>
    <dgm:cxn modelId="{AC07E132-C797-453B-A461-1900545E085A}" type="presOf" srcId="{DE96EC40-EA23-4051-9F76-025DCE755C86}" destId="{2DDB4797-C4E4-40E3-8392-D4027D02EFE4}" srcOrd="0" destOrd="0" presId="urn:microsoft.com/office/officeart/2005/8/layout/cycle1"/>
    <dgm:cxn modelId="{2DF157E6-7029-4A37-BAE9-D165AD20816D}" srcId="{341C0A27-1386-4BA4-9613-AD374E49374D}" destId="{2E26ECC2-DBC1-46E2-B9C6-1787A33207D5}" srcOrd="4" destOrd="0" parTransId="{31D98246-4349-4F7A-A089-6A379CC9D81C}" sibTransId="{4E532A62-19F4-4110-867A-CB96DCDCE8D2}"/>
    <dgm:cxn modelId="{782482BF-AA63-40BB-A3B7-B4CE87AC1882}" srcId="{341C0A27-1386-4BA4-9613-AD374E49374D}" destId="{2DCEB2A2-66C1-447E-9E52-5384480A6501}" srcOrd="1" destOrd="0" parTransId="{62498B3F-A7DF-480E-8D08-2372038AE253}" sibTransId="{DE96EC40-EA23-4051-9F76-025DCE755C86}"/>
    <dgm:cxn modelId="{1BE43277-350E-4A54-AF0D-271E44461BF8}" type="presOf" srcId="{88164264-5897-40F7-8C9D-EBFB6EF7692C}" destId="{4B9F89A1-7AD4-45C0-A2B6-EC6F821BCB02}" srcOrd="0" destOrd="0" presId="urn:microsoft.com/office/officeart/2005/8/layout/cycle1"/>
    <dgm:cxn modelId="{AFE8F22A-C6A0-43C6-BE39-70D02AD56A40}" type="presOf" srcId="{4AEC74C5-9E2A-4E48-B363-DEACCDFE3147}" destId="{5598F1A5-04AB-4980-A008-588313CF9127}" srcOrd="0" destOrd="0" presId="urn:microsoft.com/office/officeart/2005/8/layout/cycle1"/>
    <dgm:cxn modelId="{9080C4A5-5CC8-4008-B3D6-6FDA2A211813}" type="presOf" srcId="{67DD946A-42F5-44AB-99D1-2972C717A87D}" destId="{6C77AAB4-C561-4C78-BAC5-BCF85C1DD184}" srcOrd="0" destOrd="0" presId="urn:microsoft.com/office/officeart/2005/8/layout/cycle1"/>
    <dgm:cxn modelId="{38C6C98B-10C3-4F43-8CE2-47B790AB1648}" type="presOf" srcId="{65841315-7998-4D1A-A2C2-742CA3D13769}" destId="{47897507-7A83-4F5B-B695-D2F70D908606}" srcOrd="0" destOrd="0" presId="urn:microsoft.com/office/officeart/2005/8/layout/cycle1"/>
    <dgm:cxn modelId="{AE0DBD50-75B5-4218-B1D0-741331B1B47E}" type="presOf" srcId="{4E532A62-19F4-4110-867A-CB96DCDCE8D2}" destId="{61F6A3AC-6EA6-4FA3-AFF8-A3E3EDD22BF8}" srcOrd="0" destOrd="0" presId="urn:microsoft.com/office/officeart/2005/8/layout/cycle1"/>
    <dgm:cxn modelId="{FE2A0698-8191-4CED-AC1A-952555060355}" srcId="{341C0A27-1386-4BA4-9613-AD374E49374D}" destId="{4AEC74C5-9E2A-4E48-B363-DEACCDFE3147}" srcOrd="2" destOrd="0" parTransId="{B604B973-75D1-4A42-A5D4-47C63E2830E5}" sibTransId="{88164264-5897-40F7-8C9D-EBFB6EF7692C}"/>
    <dgm:cxn modelId="{97436744-3F52-4944-8231-88BB1BD5B738}" type="presOf" srcId="{2DCEB2A2-66C1-447E-9E52-5384480A6501}" destId="{288682EF-E2A1-4B54-BB27-2D3F6B84DF6C}" srcOrd="0" destOrd="0" presId="urn:microsoft.com/office/officeart/2005/8/layout/cycle1"/>
    <dgm:cxn modelId="{F5FAD447-94AC-4144-8729-14FA4EB983C1}" type="presParOf" srcId="{C819CA55-2799-4BCD-8E37-7119BDE0028C}" destId="{83B878A4-DC07-4D41-9FC3-AF2E1D25EE41}" srcOrd="0" destOrd="0" presId="urn:microsoft.com/office/officeart/2005/8/layout/cycle1"/>
    <dgm:cxn modelId="{9D012CE8-3031-4D44-A19E-C6C3ADE9DAB9}" type="presParOf" srcId="{C819CA55-2799-4BCD-8E37-7119BDE0028C}" destId="{47897507-7A83-4F5B-B695-D2F70D908606}" srcOrd="1" destOrd="0" presId="urn:microsoft.com/office/officeart/2005/8/layout/cycle1"/>
    <dgm:cxn modelId="{D6B46B4E-71A9-409B-9F37-E1B29F82841A}" type="presParOf" srcId="{C819CA55-2799-4BCD-8E37-7119BDE0028C}" destId="{2B7A3424-BBA5-436F-B67E-BA6E47A3C994}" srcOrd="2" destOrd="0" presId="urn:microsoft.com/office/officeart/2005/8/layout/cycle1"/>
    <dgm:cxn modelId="{8FE11A99-518F-4603-B001-00773018F4F3}" type="presParOf" srcId="{C819CA55-2799-4BCD-8E37-7119BDE0028C}" destId="{72E6041F-5F80-4678-AC08-3FD6D89A3A22}" srcOrd="3" destOrd="0" presId="urn:microsoft.com/office/officeart/2005/8/layout/cycle1"/>
    <dgm:cxn modelId="{F0A700F1-D3DD-438C-B366-75AA6A894735}" type="presParOf" srcId="{C819CA55-2799-4BCD-8E37-7119BDE0028C}" destId="{288682EF-E2A1-4B54-BB27-2D3F6B84DF6C}" srcOrd="4" destOrd="0" presId="urn:microsoft.com/office/officeart/2005/8/layout/cycle1"/>
    <dgm:cxn modelId="{6161F0C8-B38F-41B3-A580-5D41CB6F692F}" type="presParOf" srcId="{C819CA55-2799-4BCD-8E37-7119BDE0028C}" destId="{2DDB4797-C4E4-40E3-8392-D4027D02EFE4}" srcOrd="5" destOrd="0" presId="urn:microsoft.com/office/officeart/2005/8/layout/cycle1"/>
    <dgm:cxn modelId="{224F08C9-B8DF-4D89-B271-EF770EFCEF16}" type="presParOf" srcId="{C819CA55-2799-4BCD-8E37-7119BDE0028C}" destId="{A1BBB963-02C9-4B7F-8753-E35321773A72}" srcOrd="6" destOrd="0" presId="urn:microsoft.com/office/officeart/2005/8/layout/cycle1"/>
    <dgm:cxn modelId="{97DFD9C4-18FF-40E7-884B-FAA2CC5C53FA}" type="presParOf" srcId="{C819CA55-2799-4BCD-8E37-7119BDE0028C}" destId="{5598F1A5-04AB-4980-A008-588313CF9127}" srcOrd="7" destOrd="0" presId="urn:microsoft.com/office/officeart/2005/8/layout/cycle1"/>
    <dgm:cxn modelId="{823F6E31-AA0D-4281-977F-0C01B4FB29A4}" type="presParOf" srcId="{C819CA55-2799-4BCD-8E37-7119BDE0028C}" destId="{4B9F89A1-7AD4-45C0-A2B6-EC6F821BCB02}" srcOrd="8" destOrd="0" presId="urn:microsoft.com/office/officeart/2005/8/layout/cycle1"/>
    <dgm:cxn modelId="{548196A3-1C9B-41DD-977F-3CF33FC92C17}" type="presParOf" srcId="{C819CA55-2799-4BCD-8E37-7119BDE0028C}" destId="{20765DA4-A6E3-4F77-853A-50086E2A0155}" srcOrd="9" destOrd="0" presId="urn:microsoft.com/office/officeart/2005/8/layout/cycle1"/>
    <dgm:cxn modelId="{C533F071-CFEC-48E6-8F68-3DAC00DC0C46}" type="presParOf" srcId="{C819CA55-2799-4BCD-8E37-7119BDE0028C}" destId="{A578113F-81D5-4106-82E5-EEEF182B1108}" srcOrd="10" destOrd="0" presId="urn:microsoft.com/office/officeart/2005/8/layout/cycle1"/>
    <dgm:cxn modelId="{23AE2412-71D8-4348-B02E-98EE3F216640}" type="presParOf" srcId="{C819CA55-2799-4BCD-8E37-7119BDE0028C}" destId="{6C77AAB4-C561-4C78-BAC5-BCF85C1DD184}" srcOrd="11" destOrd="0" presId="urn:microsoft.com/office/officeart/2005/8/layout/cycle1"/>
    <dgm:cxn modelId="{D22DA74C-8D7B-4799-BB3A-E523F2985B39}" type="presParOf" srcId="{C819CA55-2799-4BCD-8E37-7119BDE0028C}" destId="{07855053-111B-47FA-B063-DE46BE34CD4C}" srcOrd="12" destOrd="0" presId="urn:microsoft.com/office/officeart/2005/8/layout/cycle1"/>
    <dgm:cxn modelId="{44773047-055B-43D2-9CFF-1C86A7052BCE}" type="presParOf" srcId="{C819CA55-2799-4BCD-8E37-7119BDE0028C}" destId="{B06F24A7-03AA-45A7-B45D-7C39DA9F73F6}" srcOrd="13" destOrd="0" presId="urn:microsoft.com/office/officeart/2005/8/layout/cycle1"/>
    <dgm:cxn modelId="{E28ABC43-5BF4-4E47-86A8-1241DC21FD22}" type="presParOf" srcId="{C819CA55-2799-4BCD-8E37-7119BDE0028C}" destId="{61F6A3AC-6EA6-4FA3-AFF8-A3E3EDD22BF8}"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97507-7A83-4F5B-B695-D2F70D908606}">
      <dsp:nvSpPr>
        <dsp:cNvPr id="0" name=""/>
        <dsp:cNvSpPr/>
      </dsp:nvSpPr>
      <dsp:spPr>
        <a:xfrm>
          <a:off x="4693139" y="35211"/>
          <a:ext cx="1205507" cy="1205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Set learning objectives &amp; benchmarks</a:t>
          </a:r>
          <a:endParaRPr lang="en-US" sz="1500" kern="1200" dirty="0"/>
        </a:p>
      </dsp:txBody>
      <dsp:txXfrm>
        <a:off x="4693139" y="35211"/>
        <a:ext cx="1205507" cy="1205507"/>
      </dsp:txXfrm>
    </dsp:sp>
    <dsp:sp modelId="{2B7A3424-BBA5-436F-B67E-BA6E47A3C994}">
      <dsp:nvSpPr>
        <dsp:cNvPr id="0" name=""/>
        <dsp:cNvSpPr/>
      </dsp:nvSpPr>
      <dsp:spPr>
        <a:xfrm>
          <a:off x="1850740" y="-458"/>
          <a:ext cx="4528119" cy="4528119"/>
        </a:xfrm>
        <a:prstGeom prst="circularArrow">
          <a:avLst>
            <a:gd name="adj1" fmla="val 5191"/>
            <a:gd name="adj2" fmla="val 335277"/>
            <a:gd name="adj3" fmla="val 21295833"/>
            <a:gd name="adj4" fmla="val 19763968"/>
            <a:gd name="adj5" fmla="val 6057"/>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8682EF-E2A1-4B54-BB27-2D3F6B84DF6C}">
      <dsp:nvSpPr>
        <dsp:cNvPr id="0" name=""/>
        <dsp:cNvSpPr/>
      </dsp:nvSpPr>
      <dsp:spPr>
        <a:xfrm>
          <a:off x="5423095" y="2281785"/>
          <a:ext cx="1205507" cy="1205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Select assessment tool</a:t>
          </a:r>
          <a:endParaRPr lang="en-US" sz="1500" kern="1200" dirty="0"/>
        </a:p>
      </dsp:txBody>
      <dsp:txXfrm>
        <a:off x="5423095" y="2281785"/>
        <a:ext cx="1205507" cy="1205507"/>
      </dsp:txXfrm>
    </dsp:sp>
    <dsp:sp modelId="{2DDB4797-C4E4-40E3-8392-D4027D02EFE4}">
      <dsp:nvSpPr>
        <dsp:cNvPr id="0" name=""/>
        <dsp:cNvSpPr/>
      </dsp:nvSpPr>
      <dsp:spPr>
        <a:xfrm>
          <a:off x="1850740" y="-458"/>
          <a:ext cx="4528119" cy="4528119"/>
        </a:xfrm>
        <a:prstGeom prst="circularArrow">
          <a:avLst>
            <a:gd name="adj1" fmla="val 5191"/>
            <a:gd name="adj2" fmla="val 335277"/>
            <a:gd name="adj3" fmla="val 4017383"/>
            <a:gd name="adj4" fmla="val 2250967"/>
            <a:gd name="adj5" fmla="val 6057"/>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98F1A5-04AB-4980-A008-588313CF9127}">
      <dsp:nvSpPr>
        <dsp:cNvPr id="0" name=""/>
        <dsp:cNvSpPr/>
      </dsp:nvSpPr>
      <dsp:spPr>
        <a:xfrm>
          <a:off x="3512046" y="3670243"/>
          <a:ext cx="1205507" cy="1205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Teach</a:t>
          </a:r>
          <a:endParaRPr lang="en-US" sz="1500" kern="1200" dirty="0"/>
        </a:p>
      </dsp:txBody>
      <dsp:txXfrm>
        <a:off x="3512046" y="3670243"/>
        <a:ext cx="1205507" cy="1205507"/>
      </dsp:txXfrm>
    </dsp:sp>
    <dsp:sp modelId="{4B9F89A1-7AD4-45C0-A2B6-EC6F821BCB02}">
      <dsp:nvSpPr>
        <dsp:cNvPr id="0" name=""/>
        <dsp:cNvSpPr/>
      </dsp:nvSpPr>
      <dsp:spPr>
        <a:xfrm>
          <a:off x="1850740" y="-458"/>
          <a:ext cx="4528119" cy="4528119"/>
        </a:xfrm>
        <a:prstGeom prst="circularArrow">
          <a:avLst>
            <a:gd name="adj1" fmla="val 5191"/>
            <a:gd name="adj2" fmla="val 335277"/>
            <a:gd name="adj3" fmla="val 8213756"/>
            <a:gd name="adj4" fmla="val 6447340"/>
            <a:gd name="adj5" fmla="val 6057"/>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78113F-81D5-4106-82E5-EEEF182B1108}">
      <dsp:nvSpPr>
        <dsp:cNvPr id="0" name=""/>
        <dsp:cNvSpPr/>
      </dsp:nvSpPr>
      <dsp:spPr>
        <a:xfrm>
          <a:off x="1600996" y="2281785"/>
          <a:ext cx="1205507" cy="1205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Gather &amp; analyze data to assess effectiveness</a:t>
          </a:r>
          <a:endParaRPr lang="en-US" sz="1500" kern="1200" dirty="0"/>
        </a:p>
      </dsp:txBody>
      <dsp:txXfrm>
        <a:off x="1600996" y="2281785"/>
        <a:ext cx="1205507" cy="1205507"/>
      </dsp:txXfrm>
    </dsp:sp>
    <dsp:sp modelId="{6C77AAB4-C561-4C78-BAC5-BCF85C1DD184}">
      <dsp:nvSpPr>
        <dsp:cNvPr id="0" name=""/>
        <dsp:cNvSpPr/>
      </dsp:nvSpPr>
      <dsp:spPr>
        <a:xfrm>
          <a:off x="1850740" y="-458"/>
          <a:ext cx="4528119" cy="4528119"/>
        </a:xfrm>
        <a:prstGeom prst="circularArrow">
          <a:avLst>
            <a:gd name="adj1" fmla="val 5191"/>
            <a:gd name="adj2" fmla="val 335277"/>
            <a:gd name="adj3" fmla="val 12300755"/>
            <a:gd name="adj4" fmla="val 10768890"/>
            <a:gd name="adj5" fmla="val 6057"/>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6F24A7-03AA-45A7-B45D-7C39DA9F73F6}">
      <dsp:nvSpPr>
        <dsp:cNvPr id="0" name=""/>
        <dsp:cNvSpPr/>
      </dsp:nvSpPr>
      <dsp:spPr>
        <a:xfrm>
          <a:off x="2330952" y="35211"/>
          <a:ext cx="1205507" cy="1205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Make revisions</a:t>
          </a:r>
          <a:endParaRPr lang="en-US" sz="1500" kern="1200" dirty="0"/>
        </a:p>
      </dsp:txBody>
      <dsp:txXfrm>
        <a:off x="2330952" y="35211"/>
        <a:ext cx="1205507" cy="1205507"/>
      </dsp:txXfrm>
    </dsp:sp>
    <dsp:sp modelId="{61F6A3AC-6EA6-4FA3-AFF8-A3E3EDD22BF8}">
      <dsp:nvSpPr>
        <dsp:cNvPr id="0" name=""/>
        <dsp:cNvSpPr/>
      </dsp:nvSpPr>
      <dsp:spPr>
        <a:xfrm>
          <a:off x="1850740" y="-458"/>
          <a:ext cx="4528119" cy="4528119"/>
        </a:xfrm>
        <a:prstGeom prst="circularArrow">
          <a:avLst>
            <a:gd name="adj1" fmla="val 5191"/>
            <a:gd name="adj2" fmla="val 335277"/>
            <a:gd name="adj3" fmla="val 16868364"/>
            <a:gd name="adj4" fmla="val 15196359"/>
            <a:gd name="adj5" fmla="val 6057"/>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23D782-F3CD-4630-AE27-BE21F2A65F7B}"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F6993-1C74-479F-BC9D-1DD38CDA322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3D782-F3CD-4630-AE27-BE21F2A65F7B}"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F6993-1C74-479F-BC9D-1DD38CDA322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23D782-F3CD-4630-AE27-BE21F2A65F7B}"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F6993-1C74-479F-BC9D-1DD38CDA322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3D782-F3CD-4630-AE27-BE21F2A65F7B}"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F6993-1C74-479F-BC9D-1DD38CDA322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23D782-F3CD-4630-AE27-BE21F2A65F7B}"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F6993-1C74-479F-BC9D-1DD38CDA322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23D782-F3CD-4630-AE27-BE21F2A65F7B}"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F6993-1C74-479F-BC9D-1DD38CDA322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23D782-F3CD-4630-AE27-BE21F2A65F7B}" type="datetimeFigureOut">
              <a:rPr lang="en-US" smtClean="0"/>
              <a:t>8/16/2017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F6993-1C74-479F-BC9D-1DD38CDA322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23D782-F3CD-4630-AE27-BE21F2A65F7B}" type="datetimeFigureOut">
              <a:rPr lang="en-US" smtClean="0"/>
              <a:t>8/16/2017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F6993-1C74-479F-BC9D-1DD38CDA322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23D782-F3CD-4630-AE27-BE21F2A65F7B}" type="datetimeFigureOut">
              <a:rPr lang="en-US" smtClean="0"/>
              <a:t>8/16/2017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F6993-1C74-479F-BC9D-1DD38CDA32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23D782-F3CD-4630-AE27-BE21F2A65F7B}"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F6993-1C74-479F-BC9D-1DD38CDA322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23D782-F3CD-4630-AE27-BE21F2A65F7B}"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F6993-1C74-479F-BC9D-1DD38CDA322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123D782-F3CD-4630-AE27-BE21F2A65F7B}" type="datetimeFigureOut">
              <a:rPr lang="en-US" smtClean="0"/>
              <a:t>8/16/2017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06F6993-1C74-479F-BC9D-1DD38CDA322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Assessing Learning Outcomes</a:t>
            </a:r>
            <a:endParaRPr lang="en-US" dirty="0"/>
          </a:p>
        </p:txBody>
      </p:sp>
      <p:sp>
        <p:nvSpPr>
          <p:cNvPr id="3" name="Subtitle 2"/>
          <p:cNvSpPr>
            <a:spLocks noGrp="1"/>
          </p:cNvSpPr>
          <p:nvPr>
            <p:ph type="subTitle" idx="1"/>
          </p:nvPr>
        </p:nvSpPr>
        <p:spPr/>
        <p:txBody>
          <a:bodyPr/>
          <a:lstStyle/>
          <a:p>
            <a:r>
              <a:rPr lang="en-US" dirty="0" smtClean="0"/>
              <a:t>“Closing the Loop”</a:t>
            </a:r>
            <a:endParaRPr lang="en-US" dirty="0"/>
          </a:p>
        </p:txBody>
      </p:sp>
    </p:spTree>
    <p:extLst>
      <p:ext uri="{BB962C8B-B14F-4D97-AF65-F5344CB8AC3E}">
        <p14:creationId xmlns:p14="http://schemas.microsoft.com/office/powerpoint/2010/main" val="2761992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914400"/>
            <a:ext cx="68580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170" y="3034992"/>
            <a:ext cx="7315200" cy="308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1409700" y="2743200"/>
            <a:ext cx="381000" cy="2917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2590800" y="2774210"/>
            <a:ext cx="381000" cy="2917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3886200" y="2774210"/>
            <a:ext cx="381000" cy="2917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4991100" y="2776554"/>
            <a:ext cx="381000" cy="2917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936170" y="533400"/>
            <a:ext cx="7141030" cy="381000"/>
          </a:xfrm>
          <a:prstGeom prst="rect">
            <a:avLst/>
          </a:prstGeom>
          <a:noFill/>
        </p:spPr>
        <p:txBody>
          <a:bodyPr wrap="square" rtlCol="0">
            <a:spAutoFit/>
          </a:bodyPr>
          <a:lstStyle/>
          <a:p>
            <a:r>
              <a:rPr lang="en-US" dirty="0" smtClean="0">
                <a:solidFill>
                  <a:schemeClr val="tx2"/>
                </a:solidFill>
              </a:rPr>
              <a:t>The first four columns come from </a:t>
            </a:r>
            <a:r>
              <a:rPr lang="en-US" smtClean="0">
                <a:solidFill>
                  <a:schemeClr val="tx2"/>
                </a:solidFill>
              </a:rPr>
              <a:t>the syllabus.</a:t>
            </a:r>
            <a:endParaRPr lang="en-US" dirty="0">
              <a:solidFill>
                <a:schemeClr val="tx2"/>
              </a:solidFill>
            </a:endParaRPr>
          </a:p>
        </p:txBody>
      </p:sp>
    </p:spTree>
    <p:extLst>
      <p:ext uri="{BB962C8B-B14F-4D97-AF65-F5344CB8AC3E}">
        <p14:creationId xmlns:p14="http://schemas.microsoft.com/office/powerpoint/2010/main" val="3312510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28751"/>
          <a:stretch/>
        </p:blipFill>
        <p:spPr bwMode="auto">
          <a:xfrm>
            <a:off x="3505200" y="1219200"/>
            <a:ext cx="4267200" cy="5213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505200" y="762000"/>
            <a:ext cx="2133600" cy="523220"/>
          </a:xfrm>
          <a:prstGeom prst="rect">
            <a:avLst/>
          </a:prstGeom>
          <a:noFill/>
        </p:spPr>
        <p:txBody>
          <a:bodyPr wrap="square" rtlCol="0">
            <a:spAutoFit/>
          </a:bodyPr>
          <a:lstStyle/>
          <a:p>
            <a:r>
              <a:rPr lang="en-US" sz="1400" dirty="0" smtClean="0">
                <a:solidFill>
                  <a:schemeClr val="tx2"/>
                </a:solidFill>
              </a:rPr>
              <a:t>Did the students meet the benchmark?</a:t>
            </a:r>
            <a:endParaRPr lang="en-US" sz="1400" dirty="0">
              <a:solidFill>
                <a:schemeClr val="tx2"/>
              </a:solidFill>
            </a:endParaRPr>
          </a:p>
        </p:txBody>
      </p:sp>
      <p:sp>
        <p:nvSpPr>
          <p:cNvPr id="4" name="TextBox 3"/>
          <p:cNvSpPr txBox="1"/>
          <p:nvPr/>
        </p:nvSpPr>
        <p:spPr>
          <a:xfrm>
            <a:off x="5607148" y="792851"/>
            <a:ext cx="2133600" cy="523220"/>
          </a:xfrm>
          <a:prstGeom prst="rect">
            <a:avLst/>
          </a:prstGeom>
          <a:noFill/>
        </p:spPr>
        <p:txBody>
          <a:bodyPr wrap="square" rtlCol="0">
            <a:spAutoFit/>
          </a:bodyPr>
          <a:lstStyle/>
          <a:p>
            <a:r>
              <a:rPr lang="en-US" sz="1400" dirty="0" smtClean="0">
                <a:solidFill>
                  <a:schemeClr val="tx2"/>
                </a:solidFill>
              </a:rPr>
              <a:t>What do I want to change?</a:t>
            </a:r>
            <a:endParaRPr lang="en-US" sz="1400" dirty="0">
              <a:solidFill>
                <a:schemeClr val="tx2"/>
              </a:solidFill>
            </a:endParaRPr>
          </a:p>
        </p:txBody>
      </p:sp>
    </p:spTree>
    <p:extLst>
      <p:ext uri="{BB962C8B-B14F-4D97-AF65-F5344CB8AC3E}">
        <p14:creationId xmlns:p14="http://schemas.microsoft.com/office/powerpoint/2010/main" val="917039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Due Date</a:t>
            </a:r>
            <a:endParaRPr lang="en-US" dirty="0"/>
          </a:p>
        </p:txBody>
      </p:sp>
      <p:sp>
        <p:nvSpPr>
          <p:cNvPr id="4" name="Content Placeholder 3"/>
          <p:cNvSpPr>
            <a:spLocks noGrp="1"/>
          </p:cNvSpPr>
          <p:nvPr>
            <p:ph idx="1"/>
          </p:nvPr>
        </p:nvSpPr>
        <p:spPr/>
        <p:txBody>
          <a:bodyPr/>
          <a:lstStyle/>
          <a:p>
            <a:r>
              <a:rPr lang="en-US" dirty="0" smtClean="0"/>
              <a:t>The Learning Outcomes Assessment Form is due to the Administrative </a:t>
            </a:r>
            <a:r>
              <a:rPr lang="en-US" dirty="0"/>
              <a:t>A</a:t>
            </a:r>
            <a:r>
              <a:rPr lang="en-US" dirty="0" smtClean="0"/>
              <a:t>ssistant the </a:t>
            </a:r>
            <a:r>
              <a:rPr lang="en-US" dirty="0" smtClean="0">
                <a:solidFill>
                  <a:schemeClr val="tx2"/>
                </a:solidFill>
              </a:rPr>
              <a:t>same day final grades are due </a:t>
            </a:r>
            <a:r>
              <a:rPr lang="en-US" dirty="0" smtClean="0"/>
              <a:t>to the Registrar.</a:t>
            </a:r>
          </a:p>
          <a:p>
            <a:pPr marL="274320" lvl="1" indent="0">
              <a:buNone/>
            </a:pPr>
            <a:endParaRPr lang="en-US" dirty="0"/>
          </a:p>
        </p:txBody>
      </p:sp>
    </p:spTree>
    <p:extLst>
      <p:ext uri="{BB962C8B-B14F-4D97-AF65-F5344CB8AC3E}">
        <p14:creationId xmlns:p14="http://schemas.microsoft.com/office/powerpoint/2010/main" val="25729309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2819400"/>
            <a:ext cx="2667000" cy="990600"/>
          </a:xfrm>
        </p:spPr>
        <p:txBody>
          <a:bodyPr/>
          <a:lstStyle/>
          <a:p>
            <a:r>
              <a:rPr lang="en-US" dirty="0" smtClean="0"/>
              <a:t>Questions?</a:t>
            </a:r>
            <a:endParaRPr lang="en-US" dirty="0"/>
          </a:p>
        </p:txBody>
      </p:sp>
    </p:spTree>
    <p:extLst>
      <p:ext uri="{BB962C8B-B14F-4D97-AF65-F5344CB8AC3E}">
        <p14:creationId xmlns:p14="http://schemas.microsoft.com/office/powerpoint/2010/main" val="1642261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Quick Review</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2"/>
                </a:solidFill>
              </a:rPr>
              <a:t>Learning Outcome</a:t>
            </a:r>
            <a:endParaRPr lang="en-US" dirty="0"/>
          </a:p>
          <a:p>
            <a:pPr lvl="1"/>
            <a:r>
              <a:rPr lang="en-US" dirty="0" smtClean="0"/>
              <a:t> the goal or objective for the student; what the student should be able to do at the end of the instruction</a:t>
            </a:r>
          </a:p>
          <a:p>
            <a:r>
              <a:rPr lang="en-US" dirty="0" smtClean="0">
                <a:solidFill>
                  <a:schemeClr val="tx2"/>
                </a:solidFill>
              </a:rPr>
              <a:t>Benchmark</a:t>
            </a:r>
          </a:p>
          <a:p>
            <a:pPr lvl="1"/>
            <a:r>
              <a:rPr lang="en-US" dirty="0"/>
              <a:t>t</a:t>
            </a:r>
            <a:r>
              <a:rPr lang="en-US" dirty="0" smtClean="0"/>
              <a:t>he standard of student learning we want to achieve</a:t>
            </a:r>
          </a:p>
          <a:p>
            <a:r>
              <a:rPr lang="en-US" dirty="0" smtClean="0">
                <a:solidFill>
                  <a:schemeClr val="tx2"/>
                </a:solidFill>
              </a:rPr>
              <a:t>Assessment</a:t>
            </a:r>
            <a:endParaRPr lang="en-US" dirty="0"/>
          </a:p>
          <a:p>
            <a:pPr lvl="1"/>
            <a:r>
              <a:rPr lang="en-US" dirty="0" smtClean="0"/>
              <a:t> the process to measure effectiveness</a:t>
            </a:r>
          </a:p>
          <a:p>
            <a:r>
              <a:rPr lang="en-US" dirty="0" smtClean="0">
                <a:solidFill>
                  <a:schemeClr val="tx2"/>
                </a:solidFill>
              </a:rPr>
              <a:t>Assessment Tool</a:t>
            </a:r>
          </a:p>
          <a:p>
            <a:pPr lvl="1"/>
            <a:r>
              <a:rPr lang="en-US" dirty="0" smtClean="0"/>
              <a:t>The instrument used to measure student learning: quiz, essay, activity, etc.</a:t>
            </a:r>
          </a:p>
          <a:p>
            <a:r>
              <a:rPr lang="en-US" dirty="0" smtClean="0">
                <a:solidFill>
                  <a:schemeClr val="tx2"/>
                </a:solidFill>
              </a:rPr>
              <a:t>Learning Outcome Assessment</a:t>
            </a:r>
          </a:p>
          <a:p>
            <a:pPr lvl="1"/>
            <a:r>
              <a:rPr lang="en-US" dirty="0" smtClean="0"/>
              <a:t>process to measure the effectiveness of the learning</a:t>
            </a:r>
          </a:p>
          <a:p>
            <a:pPr lvl="1"/>
            <a:r>
              <a:rPr lang="en-US" dirty="0" smtClean="0"/>
              <a:t>Did we achieve our goal? Did students meet the benchmark?</a:t>
            </a:r>
            <a:endParaRPr lang="en-US" dirty="0"/>
          </a:p>
        </p:txBody>
      </p:sp>
    </p:spTree>
    <p:extLst>
      <p:ext uri="{BB962C8B-B14F-4D97-AF65-F5344CB8AC3E}">
        <p14:creationId xmlns:p14="http://schemas.microsoft.com/office/powerpoint/2010/main" val="158791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we assess learning outcomes?</a:t>
            </a:r>
            <a:endParaRPr lang="en-US" dirty="0"/>
          </a:p>
        </p:txBody>
      </p:sp>
      <p:sp>
        <p:nvSpPr>
          <p:cNvPr id="3" name="Content Placeholder 2"/>
          <p:cNvSpPr>
            <a:spLocks noGrp="1"/>
          </p:cNvSpPr>
          <p:nvPr>
            <p:ph idx="1"/>
          </p:nvPr>
        </p:nvSpPr>
        <p:spPr/>
        <p:txBody>
          <a:bodyPr/>
          <a:lstStyle/>
          <a:p>
            <a:r>
              <a:rPr lang="en-US" dirty="0" smtClean="0"/>
              <a:t>To improve student learning</a:t>
            </a:r>
            <a:endParaRPr lang="en-US" dirty="0"/>
          </a:p>
        </p:txBody>
      </p:sp>
    </p:spTree>
    <p:extLst>
      <p:ext uri="{BB962C8B-B14F-4D97-AF65-F5344CB8AC3E}">
        <p14:creationId xmlns:p14="http://schemas.microsoft.com/office/powerpoint/2010/main" val="399899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Assessment Cycle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0952498"/>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4822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Syllabus Alignment Chart</a:t>
            </a:r>
            <a:endParaRPr lang="en-US" dirty="0"/>
          </a:p>
        </p:txBody>
      </p:sp>
      <p:sp>
        <p:nvSpPr>
          <p:cNvPr id="3" name="Content Placeholder 2"/>
          <p:cNvSpPr>
            <a:spLocks noGrp="1"/>
          </p:cNvSpPr>
          <p:nvPr>
            <p:ph idx="1"/>
          </p:nvPr>
        </p:nvSpPr>
        <p:spPr/>
        <p:txBody>
          <a:bodyPr/>
          <a:lstStyle/>
          <a:p>
            <a:pPr lvl="0"/>
            <a:r>
              <a:rPr lang="en-US" dirty="0" smtClean="0"/>
              <a:t>Set </a:t>
            </a:r>
            <a:r>
              <a:rPr lang="en-US" dirty="0"/>
              <a:t>learning objectives &amp; </a:t>
            </a:r>
            <a:r>
              <a:rPr lang="en-US" dirty="0" smtClean="0"/>
              <a:t>benchmarks</a:t>
            </a:r>
          </a:p>
          <a:p>
            <a:r>
              <a:rPr lang="en-US" dirty="0" smtClean="0"/>
              <a:t>Select </a:t>
            </a:r>
            <a:r>
              <a:rPr lang="en-US" dirty="0"/>
              <a:t>assessment </a:t>
            </a:r>
            <a:r>
              <a:rPr lang="en-US" dirty="0" smtClean="0"/>
              <a:t>tool</a:t>
            </a:r>
          </a:p>
          <a:p>
            <a:r>
              <a:rPr lang="en-US" dirty="0" smtClean="0"/>
              <a:t>Show how learning objectives support program/division/degree outcomes </a:t>
            </a:r>
          </a:p>
          <a:p>
            <a:r>
              <a:rPr lang="en-US" dirty="0" smtClean="0"/>
              <a:t>Identify whether the objective introduces, reinforces or emphasizes material</a:t>
            </a:r>
          </a:p>
          <a:p>
            <a:r>
              <a:rPr lang="en-US" dirty="0" smtClean="0"/>
              <a:t>Show how the objectives support GFCMSU’s College Learning Outcomes</a:t>
            </a:r>
            <a:endParaRPr lang="en-US" dirty="0"/>
          </a:p>
          <a:p>
            <a:pPr lvl="0"/>
            <a:endParaRPr lang="en-US" dirty="0"/>
          </a:p>
          <a:p>
            <a:endParaRPr lang="en-US" dirty="0"/>
          </a:p>
        </p:txBody>
      </p:sp>
    </p:spTree>
    <p:extLst>
      <p:ext uri="{BB962C8B-B14F-4D97-AF65-F5344CB8AC3E}">
        <p14:creationId xmlns:p14="http://schemas.microsoft.com/office/powerpoint/2010/main" val="1995665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81408970"/>
              </p:ext>
            </p:extLst>
          </p:nvPr>
        </p:nvGraphicFramePr>
        <p:xfrm>
          <a:off x="619463" y="407035"/>
          <a:ext cx="7905073" cy="7273290"/>
        </p:xfrm>
        <a:graphic>
          <a:graphicData uri="http://schemas.openxmlformats.org/drawingml/2006/table">
            <a:tbl>
              <a:tblPr firstRow="1" firstCol="1" bandRow="1">
                <a:tableStyleId>{5C22544A-7EE6-4342-B048-85BDC9FD1C3A}</a:tableStyleId>
              </a:tblPr>
              <a:tblGrid>
                <a:gridCol w="1296432">
                  <a:extLst>
                    <a:ext uri="{9D8B030D-6E8A-4147-A177-3AD203B41FA5}">
                      <a16:colId xmlns:a16="http://schemas.microsoft.com/office/drawing/2014/main" val="20000"/>
                    </a:ext>
                  </a:extLst>
                </a:gridCol>
                <a:gridCol w="1835558">
                  <a:extLst>
                    <a:ext uri="{9D8B030D-6E8A-4147-A177-3AD203B41FA5}">
                      <a16:colId xmlns:a16="http://schemas.microsoft.com/office/drawing/2014/main" val="20001"/>
                    </a:ext>
                  </a:extLst>
                </a:gridCol>
                <a:gridCol w="1468763">
                  <a:extLst>
                    <a:ext uri="{9D8B030D-6E8A-4147-A177-3AD203B41FA5}">
                      <a16:colId xmlns:a16="http://schemas.microsoft.com/office/drawing/2014/main" val="20002"/>
                    </a:ext>
                  </a:extLst>
                </a:gridCol>
                <a:gridCol w="1652160">
                  <a:extLst>
                    <a:ext uri="{9D8B030D-6E8A-4147-A177-3AD203B41FA5}">
                      <a16:colId xmlns:a16="http://schemas.microsoft.com/office/drawing/2014/main" val="20003"/>
                    </a:ext>
                  </a:extLst>
                </a:gridCol>
                <a:gridCol w="1652160">
                  <a:extLst>
                    <a:ext uri="{9D8B030D-6E8A-4147-A177-3AD203B41FA5}">
                      <a16:colId xmlns:a16="http://schemas.microsoft.com/office/drawing/2014/main" val="20004"/>
                    </a:ext>
                  </a:extLst>
                </a:gridCol>
              </a:tblGrid>
              <a:tr h="740735">
                <a:tc>
                  <a:txBody>
                    <a:bodyPr/>
                    <a:lstStyle/>
                    <a:p>
                      <a:pPr marL="0" marR="0" algn="ctr">
                        <a:lnSpc>
                          <a:spcPct val="115000"/>
                        </a:lnSpc>
                        <a:spcBef>
                          <a:spcPts val="0"/>
                        </a:spcBef>
                        <a:spcAft>
                          <a:spcPts val="1000"/>
                        </a:spcAft>
                      </a:pPr>
                      <a:r>
                        <a:rPr lang="en-US" sz="1100" dirty="0">
                          <a:effectLst/>
                        </a:rPr>
                        <a:t>Course Objective</a:t>
                      </a:r>
                      <a:endParaRPr lang="en-US" sz="1100" dirty="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100">
                          <a:effectLst/>
                        </a:rPr>
                        <a:t>Aligns  with which program,  division, or/degree outcome*</a:t>
                      </a:r>
                    </a:p>
                    <a:p>
                      <a:pPr marL="0" marR="0" algn="ctr">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100">
                          <a:effectLst/>
                        </a:rPr>
                        <a:t>Type of Course Objective: Introductory, Reinforce, or Emphasize</a:t>
                      </a:r>
                      <a:endParaRPr lang="en-US" sz="110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100">
                          <a:effectLst/>
                        </a:rPr>
                        <a:t>Assessment tool used to determine if Learning Objective has been met or achieved</a:t>
                      </a:r>
                      <a:endParaRPr lang="en-US" sz="110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100" dirty="0">
                          <a:effectLst/>
                        </a:rPr>
                        <a:t>MSU-Great Falls Abilities</a:t>
                      </a:r>
                      <a:endParaRPr lang="en-US" sz="1100" dirty="0">
                        <a:effectLst/>
                        <a:latin typeface="Calibri"/>
                        <a:ea typeface="Calibri"/>
                        <a:cs typeface="Times New Roman"/>
                      </a:endParaRPr>
                    </a:p>
                  </a:txBody>
                  <a:tcPr marL="65876" marR="65876" marT="0" marB="0" anchor="ctr"/>
                </a:tc>
                <a:extLst>
                  <a:ext uri="{0D108BD9-81ED-4DB2-BD59-A6C34878D82A}">
                    <a16:rowId xmlns:a16="http://schemas.microsoft.com/office/drawing/2014/main" val="10000"/>
                  </a:ext>
                </a:extLst>
              </a:tr>
              <a:tr h="673395">
                <a:tc>
                  <a:txBody>
                    <a:bodyPr/>
                    <a:lstStyle/>
                    <a:p>
                      <a:pPr marL="0" marR="0" algn="ctr">
                        <a:lnSpc>
                          <a:spcPct val="115000"/>
                        </a:lnSpc>
                        <a:spcBef>
                          <a:spcPts val="0"/>
                        </a:spcBef>
                        <a:spcAft>
                          <a:spcPts val="1000"/>
                        </a:spcAft>
                      </a:pPr>
                      <a:r>
                        <a:rPr lang="en-US" sz="1000">
                          <a:effectLst/>
                        </a:rPr>
                        <a:t>Manipulate Real and Complex Numbers</a:t>
                      </a:r>
                      <a:endParaRPr lang="en-US" sz="110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000">
                          <a:effectLst/>
                        </a:rPr>
                        <a:t>Use arithmetic, algebraic, geometric, technological, or statistical methods to solve problems</a:t>
                      </a:r>
                      <a:endParaRPr lang="en-US" sz="110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000">
                          <a:effectLst/>
                        </a:rPr>
                        <a:t>Reinforce</a:t>
                      </a:r>
                      <a:endParaRPr lang="en-US" sz="110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000" dirty="0" smtClean="0">
                          <a:effectLst/>
                        </a:rPr>
                        <a:t>75%</a:t>
                      </a:r>
                      <a:r>
                        <a:rPr lang="en-US" sz="1000" baseline="0" dirty="0" smtClean="0">
                          <a:effectLst/>
                        </a:rPr>
                        <a:t> of students will a</a:t>
                      </a:r>
                      <a:r>
                        <a:rPr lang="en-US" sz="1000" dirty="0" smtClean="0">
                          <a:effectLst/>
                        </a:rPr>
                        <a:t>chieve </a:t>
                      </a:r>
                      <a:r>
                        <a:rPr lang="en-US" sz="1000" dirty="0">
                          <a:effectLst/>
                        </a:rPr>
                        <a:t>a score of 70% or higher on Chapter 3 Test.</a:t>
                      </a:r>
                      <a:endParaRPr lang="en-US" sz="1100" dirty="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000" dirty="0">
                          <a:effectLst/>
                        </a:rPr>
                        <a:t> </a:t>
                      </a:r>
                      <a:endParaRPr lang="en-US" sz="1100" dirty="0">
                        <a:effectLst/>
                      </a:endParaRPr>
                    </a:p>
                    <a:p>
                      <a:pPr marL="0" marR="0" algn="ctr">
                        <a:lnSpc>
                          <a:spcPct val="115000"/>
                        </a:lnSpc>
                        <a:spcBef>
                          <a:spcPts val="0"/>
                        </a:spcBef>
                        <a:spcAft>
                          <a:spcPts val="1000"/>
                        </a:spcAft>
                      </a:pPr>
                      <a:r>
                        <a:rPr lang="en-US" sz="1000" dirty="0" smtClean="0">
                          <a:effectLst/>
                          <a:latin typeface="+mn-lt"/>
                          <a:ea typeface="+mn-ea"/>
                          <a:cs typeface="+mn-cs"/>
                        </a:rPr>
                        <a:t>CLO</a:t>
                      </a:r>
                      <a:r>
                        <a:rPr lang="en-US" sz="1000" baseline="0" dirty="0" smtClean="0">
                          <a:effectLst/>
                          <a:latin typeface="+mn-lt"/>
                          <a:ea typeface="+mn-ea"/>
                          <a:cs typeface="+mn-cs"/>
                        </a:rPr>
                        <a:t> 3</a:t>
                      </a:r>
                      <a:endParaRPr lang="en-US" sz="1100" dirty="0">
                        <a:effectLst/>
                        <a:latin typeface="Calibri"/>
                        <a:ea typeface="Calibri"/>
                        <a:cs typeface="Times New Roman"/>
                      </a:endParaRPr>
                    </a:p>
                  </a:txBody>
                  <a:tcPr marL="65876" marR="65876" marT="0" marB="0" anchor="ctr"/>
                </a:tc>
                <a:extLst>
                  <a:ext uri="{0D108BD9-81ED-4DB2-BD59-A6C34878D82A}">
                    <a16:rowId xmlns:a16="http://schemas.microsoft.com/office/drawing/2014/main" val="10001"/>
                  </a:ext>
                </a:extLst>
              </a:tr>
              <a:tr h="1010093">
                <a:tc>
                  <a:txBody>
                    <a:bodyPr/>
                    <a:lstStyle/>
                    <a:p>
                      <a:pPr marL="0" marR="0" algn="ctr">
                        <a:lnSpc>
                          <a:spcPct val="115000"/>
                        </a:lnSpc>
                        <a:spcBef>
                          <a:spcPts val="0"/>
                        </a:spcBef>
                        <a:spcAft>
                          <a:spcPts val="1000"/>
                        </a:spcAft>
                      </a:pPr>
                      <a:r>
                        <a:rPr lang="en-US" sz="1000">
                          <a:effectLst/>
                        </a:rPr>
                        <a:t>Manipulate polynomial, rational, radical, exponential, and logarithmic functions of a real variable</a:t>
                      </a:r>
                      <a:endParaRPr lang="en-US" sz="110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000">
                          <a:effectLst/>
                        </a:rPr>
                        <a:t>Use arithmetic, algebraic, geometric, technological, or statistical methods to solve problems</a:t>
                      </a:r>
                      <a:endParaRPr lang="en-US" sz="110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000">
                          <a:effectLst/>
                        </a:rPr>
                        <a:t> </a:t>
                      </a:r>
                      <a:endParaRPr lang="en-US" sz="1100">
                        <a:effectLst/>
                      </a:endParaRPr>
                    </a:p>
                    <a:p>
                      <a:pPr marL="0" marR="0" algn="ctr">
                        <a:lnSpc>
                          <a:spcPct val="115000"/>
                        </a:lnSpc>
                        <a:spcBef>
                          <a:spcPts val="0"/>
                        </a:spcBef>
                        <a:spcAft>
                          <a:spcPts val="1000"/>
                        </a:spcAft>
                      </a:pPr>
                      <a:r>
                        <a:rPr lang="en-US" sz="1000">
                          <a:effectLst/>
                        </a:rPr>
                        <a:t>Reinforce</a:t>
                      </a:r>
                      <a:endParaRPr lang="en-US" sz="110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000" dirty="0" smtClean="0">
                          <a:effectLst/>
                        </a:rPr>
                        <a:t>75% of students will achieve </a:t>
                      </a:r>
                      <a:r>
                        <a:rPr lang="en-US" sz="1000" dirty="0">
                          <a:effectLst/>
                        </a:rPr>
                        <a:t>a score of 70% or higher on exams covering Chapters 3, 4, and 5</a:t>
                      </a:r>
                      <a:endParaRPr lang="en-US" sz="1100" dirty="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000" dirty="0" smtClean="0">
                          <a:effectLst/>
                          <a:latin typeface="+mn-lt"/>
                          <a:ea typeface="+mn-ea"/>
                          <a:cs typeface="+mn-cs"/>
                        </a:rPr>
                        <a:t>CLO</a:t>
                      </a:r>
                      <a:r>
                        <a:rPr lang="en-US" sz="1000" baseline="0" dirty="0" smtClean="0">
                          <a:effectLst/>
                          <a:latin typeface="+mn-lt"/>
                          <a:ea typeface="+mn-ea"/>
                          <a:cs typeface="+mn-cs"/>
                        </a:rPr>
                        <a:t> 3</a:t>
                      </a:r>
                      <a:endParaRPr lang="en-US" sz="1100" dirty="0">
                        <a:effectLst/>
                        <a:latin typeface="Calibri"/>
                        <a:ea typeface="Calibri"/>
                        <a:cs typeface="Times New Roman"/>
                      </a:endParaRPr>
                    </a:p>
                  </a:txBody>
                  <a:tcPr marL="65876" marR="65876" marT="0" marB="0" anchor="ctr"/>
                </a:tc>
                <a:extLst>
                  <a:ext uri="{0D108BD9-81ED-4DB2-BD59-A6C34878D82A}">
                    <a16:rowId xmlns:a16="http://schemas.microsoft.com/office/drawing/2014/main" val="10002"/>
                  </a:ext>
                </a:extLst>
              </a:tr>
              <a:tr h="841744">
                <a:tc>
                  <a:txBody>
                    <a:bodyPr/>
                    <a:lstStyle/>
                    <a:p>
                      <a:pPr marL="0" marR="0" algn="ctr">
                        <a:lnSpc>
                          <a:spcPct val="115000"/>
                        </a:lnSpc>
                        <a:spcBef>
                          <a:spcPts val="0"/>
                        </a:spcBef>
                        <a:spcAft>
                          <a:spcPts val="1000"/>
                        </a:spcAft>
                      </a:pPr>
                      <a:r>
                        <a:rPr lang="en-US" sz="1000">
                          <a:effectLst/>
                        </a:rPr>
                        <a:t>Graph polynomial, rational, radical, exponential, and logarithmic functions of a real variable</a:t>
                      </a:r>
                      <a:endParaRPr lang="en-US" sz="110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000" dirty="0">
                          <a:effectLst/>
                        </a:rPr>
                        <a:t>Represent mathematical concepts verbally, and where appropriate, symbolically, visually, and numerically.</a:t>
                      </a:r>
                      <a:endParaRPr lang="en-US" sz="1100" dirty="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000">
                          <a:effectLst/>
                        </a:rPr>
                        <a:t>Reinforce</a:t>
                      </a:r>
                      <a:endParaRPr lang="en-US" sz="110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000" dirty="0" smtClean="0">
                          <a:effectLst/>
                        </a:rPr>
                        <a:t>75% of students will achieve </a:t>
                      </a:r>
                      <a:r>
                        <a:rPr lang="en-US" sz="1000" dirty="0">
                          <a:effectLst/>
                        </a:rPr>
                        <a:t>a score of 70% or higher on exams covering Chapters 3, 4, and 5</a:t>
                      </a:r>
                      <a:endParaRPr lang="en-US" sz="1100" dirty="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000" dirty="0" smtClean="0">
                          <a:effectLst/>
                          <a:latin typeface="+mn-lt"/>
                          <a:ea typeface="+mn-ea"/>
                          <a:cs typeface="+mn-cs"/>
                        </a:rPr>
                        <a:t>CLO</a:t>
                      </a:r>
                      <a:r>
                        <a:rPr lang="en-US" sz="1000" baseline="0" dirty="0" smtClean="0">
                          <a:effectLst/>
                          <a:latin typeface="+mn-lt"/>
                          <a:ea typeface="+mn-ea"/>
                          <a:cs typeface="+mn-cs"/>
                        </a:rPr>
                        <a:t> 3</a:t>
                      </a:r>
                      <a:endParaRPr lang="en-US" sz="1100" dirty="0">
                        <a:effectLst/>
                        <a:latin typeface="Calibri"/>
                        <a:ea typeface="Calibri"/>
                        <a:cs typeface="Times New Roman"/>
                      </a:endParaRPr>
                    </a:p>
                  </a:txBody>
                  <a:tcPr marL="65876" marR="65876" marT="0" marB="0" anchor="ctr"/>
                </a:tc>
                <a:extLst>
                  <a:ext uri="{0D108BD9-81ED-4DB2-BD59-A6C34878D82A}">
                    <a16:rowId xmlns:a16="http://schemas.microsoft.com/office/drawing/2014/main" val="10003"/>
                  </a:ext>
                </a:extLst>
              </a:tr>
              <a:tr h="1178442">
                <a:tc>
                  <a:txBody>
                    <a:bodyPr/>
                    <a:lstStyle/>
                    <a:p>
                      <a:pPr marL="0" marR="0" algn="ctr">
                        <a:lnSpc>
                          <a:spcPct val="115000"/>
                        </a:lnSpc>
                        <a:spcBef>
                          <a:spcPts val="0"/>
                        </a:spcBef>
                        <a:spcAft>
                          <a:spcPts val="1000"/>
                        </a:spcAft>
                      </a:pPr>
                      <a:r>
                        <a:rPr lang="en-US" sz="1000">
                          <a:effectLst/>
                        </a:rPr>
                        <a:t>Find inverse functions for selected polynomial, rational, radical, exponential, and logarithmic functions of a real variable</a:t>
                      </a:r>
                      <a:endParaRPr lang="en-US" sz="110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000">
                          <a:effectLst/>
                        </a:rPr>
                        <a:t>Use arithmetic, algebraic, geometric, technological, or statistical methods to solve problems</a:t>
                      </a:r>
                      <a:endParaRPr lang="en-US" sz="110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000">
                          <a:effectLst/>
                        </a:rPr>
                        <a:t>Reinforce</a:t>
                      </a:r>
                      <a:endParaRPr lang="en-US" sz="110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000" dirty="0" smtClean="0">
                          <a:effectLst/>
                        </a:rPr>
                        <a:t>75% of students will achieve </a:t>
                      </a:r>
                      <a:r>
                        <a:rPr lang="en-US" sz="1000" dirty="0">
                          <a:effectLst/>
                        </a:rPr>
                        <a:t>a score of 70% or higher on Chapter 5 Test</a:t>
                      </a:r>
                      <a:endParaRPr lang="en-US" sz="1100" dirty="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000" dirty="0" smtClean="0">
                          <a:effectLst/>
                          <a:latin typeface="+mn-lt"/>
                          <a:ea typeface="+mn-ea"/>
                          <a:cs typeface="+mn-cs"/>
                        </a:rPr>
                        <a:t>CLO</a:t>
                      </a:r>
                      <a:r>
                        <a:rPr lang="en-US" sz="1000" baseline="0" dirty="0" smtClean="0">
                          <a:effectLst/>
                          <a:latin typeface="+mn-lt"/>
                          <a:ea typeface="+mn-ea"/>
                          <a:cs typeface="+mn-cs"/>
                        </a:rPr>
                        <a:t> 3</a:t>
                      </a:r>
                      <a:endParaRPr lang="en-US" sz="1100" dirty="0">
                        <a:effectLst/>
                        <a:latin typeface="Calibri"/>
                        <a:ea typeface="Calibri"/>
                        <a:cs typeface="Times New Roman"/>
                      </a:endParaRPr>
                    </a:p>
                  </a:txBody>
                  <a:tcPr marL="65876" marR="65876" marT="0" marB="0" anchor="ctr"/>
                </a:tc>
                <a:extLst>
                  <a:ext uri="{0D108BD9-81ED-4DB2-BD59-A6C34878D82A}">
                    <a16:rowId xmlns:a16="http://schemas.microsoft.com/office/drawing/2014/main" val="10004"/>
                  </a:ext>
                </a:extLst>
              </a:tr>
              <a:tr h="1346791">
                <a:tc>
                  <a:txBody>
                    <a:bodyPr/>
                    <a:lstStyle/>
                    <a:p>
                      <a:pPr marL="0" marR="0" algn="ctr">
                        <a:lnSpc>
                          <a:spcPct val="115000"/>
                        </a:lnSpc>
                        <a:spcBef>
                          <a:spcPts val="0"/>
                        </a:spcBef>
                        <a:spcAft>
                          <a:spcPts val="1000"/>
                        </a:spcAft>
                      </a:pPr>
                      <a:r>
                        <a:rPr lang="en-US" sz="1000">
                          <a:effectLst/>
                        </a:rPr>
                        <a:t>Use polynomial, rational, radical, exponential, and logarithmic functions of a real variable to model real-world phenomena and solve applied problems</a:t>
                      </a:r>
                      <a:endParaRPr lang="en-US" sz="110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000">
                          <a:effectLst/>
                        </a:rPr>
                        <a:t>Represent mathematical concepts verbally, and where appropriate, symbolically, visually, and numerically</a:t>
                      </a:r>
                      <a:endParaRPr lang="en-US" sz="1100">
                        <a:effectLst/>
                      </a:endParaRPr>
                    </a:p>
                    <a:p>
                      <a:pPr marL="0" marR="0" algn="ctr">
                        <a:lnSpc>
                          <a:spcPct val="115000"/>
                        </a:lnSpc>
                        <a:spcBef>
                          <a:spcPts val="0"/>
                        </a:spcBef>
                        <a:spcAft>
                          <a:spcPts val="1000"/>
                        </a:spcAft>
                      </a:pPr>
                      <a:r>
                        <a:rPr lang="en-US" sz="1000">
                          <a:effectLst/>
                        </a:rPr>
                        <a:t>Recognize and use connections within mathematics and between mathematics and other disciplines</a:t>
                      </a:r>
                      <a:endParaRPr lang="en-US" sz="110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000">
                          <a:effectLst/>
                        </a:rPr>
                        <a:t>Reinforce</a:t>
                      </a:r>
                      <a:endParaRPr lang="en-US" sz="110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000" dirty="0" smtClean="0">
                          <a:effectLst/>
                        </a:rPr>
                        <a:t>75% of students will achieve </a:t>
                      </a:r>
                      <a:r>
                        <a:rPr lang="en-US" sz="1000" dirty="0">
                          <a:effectLst/>
                        </a:rPr>
                        <a:t>a score of 70% or higher on exams covering Chapters 1, 2, 3, 4, and 5</a:t>
                      </a:r>
                      <a:endParaRPr lang="en-US" sz="1100" dirty="0">
                        <a:effectLst/>
                        <a:latin typeface="Calibri"/>
                        <a:ea typeface="Calibri"/>
                        <a:cs typeface="Times New Roman"/>
                      </a:endParaRPr>
                    </a:p>
                  </a:txBody>
                  <a:tcPr marL="65876" marR="65876" marT="0" marB="0" anchor="ctr"/>
                </a:tc>
                <a:tc>
                  <a:txBody>
                    <a:bodyPr/>
                    <a:lstStyle/>
                    <a:p>
                      <a:pPr marL="0" marR="0" algn="ctr">
                        <a:lnSpc>
                          <a:spcPct val="115000"/>
                        </a:lnSpc>
                        <a:spcBef>
                          <a:spcPts val="0"/>
                        </a:spcBef>
                        <a:spcAft>
                          <a:spcPts val="1000"/>
                        </a:spcAft>
                      </a:pPr>
                      <a:r>
                        <a:rPr lang="en-US" sz="1000" dirty="0" smtClean="0">
                          <a:effectLst/>
                          <a:latin typeface="+mn-lt"/>
                          <a:ea typeface="+mn-ea"/>
                          <a:cs typeface="+mn-cs"/>
                        </a:rPr>
                        <a:t>CLO</a:t>
                      </a:r>
                      <a:r>
                        <a:rPr lang="en-US" sz="1000" baseline="0" dirty="0" smtClean="0">
                          <a:effectLst/>
                          <a:latin typeface="+mn-lt"/>
                          <a:ea typeface="+mn-ea"/>
                          <a:cs typeface="+mn-cs"/>
                        </a:rPr>
                        <a:t> 3</a:t>
                      </a:r>
                      <a:endParaRPr lang="en-US" sz="1100" dirty="0">
                        <a:effectLst/>
                        <a:latin typeface="Calibri"/>
                        <a:ea typeface="Calibri"/>
                        <a:cs typeface="Times New Roman"/>
                      </a:endParaRPr>
                    </a:p>
                  </a:txBody>
                  <a:tcPr marL="65876" marR="65876"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46006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GFCMSU’s College Learning Outcomes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All </a:t>
            </a:r>
            <a:r>
              <a:rPr lang="en-US" dirty="0"/>
              <a:t>graduates will engage in learning activities that enhance their professional and personal lives, as well as their communities. During their academic careers at Great Falls College Montana State University, students will engage in learning activities that demonstrate:</a:t>
            </a:r>
          </a:p>
          <a:p>
            <a:r>
              <a:rPr lang="en-US" b="1" dirty="0"/>
              <a:t> </a:t>
            </a:r>
            <a:endParaRPr lang="en-US" dirty="0"/>
          </a:p>
          <a:p>
            <a:r>
              <a:rPr lang="en-US" b="1" dirty="0"/>
              <a:t>CLO 1 – Effective Communication: </a:t>
            </a:r>
            <a:r>
              <a:rPr lang="en-US" dirty="0"/>
              <a:t>The active expression and exchange of ideas through listening, speaking, reading, writing or other modes of non-verbal or artistic expression.</a:t>
            </a:r>
          </a:p>
          <a:p>
            <a:r>
              <a:rPr lang="en-US" b="1" dirty="0"/>
              <a:t> </a:t>
            </a:r>
            <a:endParaRPr lang="en-US" dirty="0"/>
          </a:p>
          <a:p>
            <a:r>
              <a:rPr lang="en-US" b="1" dirty="0"/>
              <a:t>CLO 2 – Technical Literacy: </a:t>
            </a:r>
            <a:r>
              <a:rPr lang="en-US" dirty="0"/>
              <a:t>The ability to form strategies to locate, evaluate, and apply information, and know the ethical issues surrounding information and technology.</a:t>
            </a:r>
          </a:p>
          <a:p>
            <a:r>
              <a:rPr lang="en-US" b="1" dirty="0"/>
              <a:t> </a:t>
            </a:r>
            <a:endParaRPr lang="en-US" dirty="0"/>
          </a:p>
          <a:p>
            <a:r>
              <a:rPr lang="en-US" b="1" dirty="0"/>
              <a:t>CLO 3 – Critical Thinking and Quantitative Reasoning:</a:t>
            </a:r>
            <a:r>
              <a:rPr lang="en-US" dirty="0"/>
              <a:t> The ability to analyze data, arguments, assumptions, and problems in order to draw conclusions.   </a:t>
            </a:r>
          </a:p>
          <a:p>
            <a:r>
              <a:rPr lang="en-US" b="1" dirty="0"/>
              <a:t> </a:t>
            </a:r>
            <a:endParaRPr lang="en-US" dirty="0"/>
          </a:p>
          <a:p>
            <a:r>
              <a:rPr lang="en-US" b="1" dirty="0"/>
              <a:t>CLO 4 – Workforce Readiness: </a:t>
            </a:r>
            <a:r>
              <a:rPr lang="en-US" dirty="0"/>
              <a:t>The ability to exercise the skills, competencies and behaviors necessary to succeed in the workplace or at a transfer institution.</a:t>
            </a:r>
          </a:p>
          <a:p>
            <a:r>
              <a:rPr lang="en-US" dirty="0"/>
              <a:t> </a:t>
            </a:r>
          </a:p>
          <a:p>
            <a:r>
              <a:rPr lang="en-US" b="1" dirty="0"/>
              <a:t>CLO 5 – Citizenship: </a:t>
            </a:r>
            <a:r>
              <a:rPr lang="en-US" dirty="0"/>
              <a:t>The ability to apply the knowledge, skills and values individuals utilize to be effective, active citizens.</a:t>
            </a:r>
          </a:p>
          <a:p>
            <a:endParaRPr lang="en-US" dirty="0"/>
          </a:p>
        </p:txBody>
      </p:sp>
    </p:spTree>
    <p:extLst>
      <p:ext uri="{BB962C8B-B14F-4D97-AF65-F5344CB8AC3E}">
        <p14:creationId xmlns:p14="http://schemas.microsoft.com/office/powerpoint/2010/main" val="2797035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Course Objectives Assessment: </a:t>
            </a:r>
            <a:br>
              <a:rPr lang="en-US" dirty="0" smtClean="0"/>
            </a:br>
            <a:r>
              <a:rPr lang="en-US" sz="2700" dirty="0" smtClean="0"/>
              <a:t>The Learning Outcomes Assessment Form (Phase IV)</a:t>
            </a:r>
            <a:endParaRPr lang="en-US" sz="2700" dirty="0"/>
          </a:p>
        </p:txBody>
      </p:sp>
      <p:sp>
        <p:nvSpPr>
          <p:cNvPr id="3" name="Content Placeholder 2"/>
          <p:cNvSpPr>
            <a:spLocks noGrp="1"/>
          </p:cNvSpPr>
          <p:nvPr>
            <p:ph idx="1"/>
          </p:nvPr>
        </p:nvSpPr>
        <p:spPr/>
        <p:txBody>
          <a:bodyPr/>
          <a:lstStyle/>
          <a:p>
            <a:pPr lvl="0"/>
            <a:r>
              <a:rPr lang="en-US" dirty="0"/>
              <a:t>Gather &amp; analyze data to assess </a:t>
            </a:r>
            <a:r>
              <a:rPr lang="en-US" dirty="0" smtClean="0"/>
              <a:t>effectiveness</a:t>
            </a:r>
          </a:p>
          <a:p>
            <a:r>
              <a:rPr lang="en-US" dirty="0"/>
              <a:t>Make </a:t>
            </a:r>
            <a:r>
              <a:rPr lang="en-US" dirty="0" smtClean="0"/>
              <a:t>revisions</a:t>
            </a:r>
            <a:endParaRPr lang="en-US" dirty="0"/>
          </a:p>
          <a:p>
            <a:pPr marL="0" indent="0">
              <a:buNone/>
            </a:pPr>
            <a:endParaRPr lang="en-US" dirty="0"/>
          </a:p>
        </p:txBody>
      </p:sp>
    </p:spTree>
    <p:extLst>
      <p:ext uri="{BB962C8B-B14F-4D97-AF65-F5344CB8AC3E}">
        <p14:creationId xmlns:p14="http://schemas.microsoft.com/office/powerpoint/2010/main" val="3209047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121_Potter_Spring2014 - Microsoft Word"/>
          <p:cNvPicPr>
            <a:picLocks noGrp="1" noChangeAspect="1"/>
          </p:cNvPicPr>
          <p:nvPr>
            <p:ph idx="1"/>
          </p:nvPr>
        </p:nvPicPr>
        <p:blipFill rotWithShape="1">
          <a:blip r:embed="rId2">
            <a:extLst>
              <a:ext uri="{28A0092B-C50C-407E-A947-70E740481C1C}">
                <a14:useLocalDpi xmlns:a14="http://schemas.microsoft.com/office/drawing/2010/main" val="0"/>
              </a:ext>
            </a:extLst>
          </a:blip>
          <a:srcRect l="19222" t="17247" r="18649" b="5932"/>
          <a:stretch/>
        </p:blipFill>
        <p:spPr>
          <a:xfrm>
            <a:off x="457200" y="457200"/>
            <a:ext cx="8077200" cy="6277309"/>
          </a:xfrm>
        </p:spPr>
      </p:pic>
    </p:spTree>
    <p:extLst>
      <p:ext uri="{BB962C8B-B14F-4D97-AF65-F5344CB8AC3E}">
        <p14:creationId xmlns:p14="http://schemas.microsoft.com/office/powerpoint/2010/main" val="5024294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158</TotalTime>
  <Words>600</Words>
  <Application>Microsoft Office PowerPoint</Application>
  <PresentationFormat>On-screen Show (4:3)</PresentationFormat>
  <Paragraphs>83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Clarity</vt:lpstr>
      <vt:lpstr>Assessing Learning Outcomes</vt:lpstr>
      <vt:lpstr>A Quick Review</vt:lpstr>
      <vt:lpstr>Why do we assess learning outcomes?</vt:lpstr>
      <vt:lpstr>The Assessment Cycle</vt:lpstr>
      <vt:lpstr>The Syllabus Alignment Chart</vt:lpstr>
      <vt:lpstr>PowerPoint Presentation</vt:lpstr>
      <vt:lpstr>GFCMSU’s College Learning Outcomes</vt:lpstr>
      <vt:lpstr>Course Objectives Assessment:  The Learning Outcomes Assessment Form (Phase IV)</vt:lpstr>
      <vt:lpstr>PowerPoint Presentation</vt:lpstr>
      <vt:lpstr>PowerPoint Presentation</vt:lpstr>
      <vt:lpstr>PowerPoint Presentation</vt:lpstr>
      <vt:lpstr>Due Date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Learning OUtcomes</dc:title>
  <dc:creator>Leanne Frost</dc:creator>
  <cp:lastModifiedBy>Leanne Frost</cp:lastModifiedBy>
  <cp:revision>19</cp:revision>
  <dcterms:created xsi:type="dcterms:W3CDTF">2012-11-01T20:49:10Z</dcterms:created>
  <dcterms:modified xsi:type="dcterms:W3CDTF">2017-08-16T14:09:12Z</dcterms:modified>
</cp:coreProperties>
</file>